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1" r:id="rId3"/>
    <p:sldId id="270" r:id="rId4"/>
    <p:sldId id="258" r:id="rId5"/>
    <p:sldId id="259" r:id="rId6"/>
    <p:sldId id="273" r:id="rId7"/>
    <p:sldId id="274" r:id="rId8"/>
    <p:sldId id="272" r:id="rId9"/>
    <p:sldId id="263" r:id="rId10"/>
    <p:sldId id="275" r:id="rId11"/>
    <p:sldId id="276" r:id="rId12"/>
    <p:sldId id="264" r:id="rId13"/>
    <p:sldId id="265" r:id="rId14"/>
    <p:sldId id="266" r:id="rId15"/>
    <p:sldId id="268"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4" d="100"/>
          <a:sy n="84" d="100"/>
        </p:scale>
        <p:origin x="14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svg>
</file>

<file path=ppt/media/image3.jpg>
</file>

<file path=ppt/media/image4.jpe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87331-5F2E-4111-BCFB-6D1EA3ED5C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492DB9F-B1D3-4E4D-9458-1C6B366D1F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3D20028-6689-428C-B270-EF7F6D74F915}"/>
              </a:ext>
            </a:extLst>
          </p:cNvPr>
          <p:cNvSpPr>
            <a:spLocks noGrp="1"/>
          </p:cNvSpPr>
          <p:nvPr>
            <p:ph type="dt" sz="half" idx="10"/>
          </p:nvPr>
        </p:nvSpPr>
        <p:spPr/>
        <p:txBody>
          <a:bodyPr/>
          <a:lstStyle/>
          <a:p>
            <a:fld id="{1A6BF106-5673-4A13-BA1F-9E400810EF70}" type="datetimeFigureOut">
              <a:rPr lang="en-IN" smtClean="0"/>
              <a:t>04-11-2019</a:t>
            </a:fld>
            <a:endParaRPr lang="en-IN"/>
          </a:p>
        </p:txBody>
      </p:sp>
      <p:sp>
        <p:nvSpPr>
          <p:cNvPr id="5" name="Footer Placeholder 4">
            <a:extLst>
              <a:ext uri="{FF2B5EF4-FFF2-40B4-BE49-F238E27FC236}">
                <a16:creationId xmlns:a16="http://schemas.microsoft.com/office/drawing/2014/main" id="{9CF2E231-AEBC-4779-9E10-969B985C0BA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22ACCE7-29F9-4A78-9E7E-A486496BE507}"/>
              </a:ext>
            </a:extLst>
          </p:cNvPr>
          <p:cNvSpPr>
            <a:spLocks noGrp="1"/>
          </p:cNvSpPr>
          <p:nvPr>
            <p:ph type="sldNum" sz="quarter" idx="12"/>
          </p:nvPr>
        </p:nvSpPr>
        <p:spPr/>
        <p:txBody>
          <a:bodyPr/>
          <a:lstStyle/>
          <a:p>
            <a:fld id="{F9F35024-1683-4B1C-BBCC-5186194AB92B}" type="slidenum">
              <a:rPr lang="en-IN" smtClean="0"/>
              <a:t>‹#›</a:t>
            </a:fld>
            <a:endParaRPr lang="en-IN"/>
          </a:p>
        </p:txBody>
      </p:sp>
    </p:spTree>
    <p:extLst>
      <p:ext uri="{BB962C8B-B14F-4D97-AF65-F5344CB8AC3E}">
        <p14:creationId xmlns:p14="http://schemas.microsoft.com/office/powerpoint/2010/main" val="11777258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823D2-E02B-4846-9D77-E8A8A7BFEC6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3E7DDE5-06F1-4494-A888-0ADBC89C5A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0E5E663-BDF2-4ECB-9CEF-0CF05C1D9E86}"/>
              </a:ext>
            </a:extLst>
          </p:cNvPr>
          <p:cNvSpPr>
            <a:spLocks noGrp="1"/>
          </p:cNvSpPr>
          <p:nvPr>
            <p:ph type="dt" sz="half" idx="10"/>
          </p:nvPr>
        </p:nvSpPr>
        <p:spPr/>
        <p:txBody>
          <a:bodyPr/>
          <a:lstStyle/>
          <a:p>
            <a:fld id="{1A6BF106-5673-4A13-BA1F-9E400810EF70}" type="datetimeFigureOut">
              <a:rPr lang="en-IN" smtClean="0"/>
              <a:t>04-11-2019</a:t>
            </a:fld>
            <a:endParaRPr lang="en-IN"/>
          </a:p>
        </p:txBody>
      </p:sp>
      <p:sp>
        <p:nvSpPr>
          <p:cNvPr id="5" name="Footer Placeholder 4">
            <a:extLst>
              <a:ext uri="{FF2B5EF4-FFF2-40B4-BE49-F238E27FC236}">
                <a16:creationId xmlns:a16="http://schemas.microsoft.com/office/drawing/2014/main" id="{23D993C9-1457-4876-8172-23E1760085E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300883A-C0DC-4522-B039-918A8B3D1940}"/>
              </a:ext>
            </a:extLst>
          </p:cNvPr>
          <p:cNvSpPr>
            <a:spLocks noGrp="1"/>
          </p:cNvSpPr>
          <p:nvPr>
            <p:ph type="sldNum" sz="quarter" idx="12"/>
          </p:nvPr>
        </p:nvSpPr>
        <p:spPr/>
        <p:txBody>
          <a:bodyPr/>
          <a:lstStyle/>
          <a:p>
            <a:fld id="{F9F35024-1683-4B1C-BBCC-5186194AB92B}" type="slidenum">
              <a:rPr lang="en-IN" smtClean="0"/>
              <a:t>‹#›</a:t>
            </a:fld>
            <a:endParaRPr lang="en-IN"/>
          </a:p>
        </p:txBody>
      </p:sp>
    </p:spTree>
    <p:extLst>
      <p:ext uri="{BB962C8B-B14F-4D97-AF65-F5344CB8AC3E}">
        <p14:creationId xmlns:p14="http://schemas.microsoft.com/office/powerpoint/2010/main" val="4279526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F47804-6128-403A-9E00-368190D62F8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C6D0776-6020-4423-B742-6AEFEC761BB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F25C37-E61F-4DBD-92FC-F4918E484641}"/>
              </a:ext>
            </a:extLst>
          </p:cNvPr>
          <p:cNvSpPr>
            <a:spLocks noGrp="1"/>
          </p:cNvSpPr>
          <p:nvPr>
            <p:ph type="dt" sz="half" idx="10"/>
          </p:nvPr>
        </p:nvSpPr>
        <p:spPr/>
        <p:txBody>
          <a:bodyPr/>
          <a:lstStyle/>
          <a:p>
            <a:fld id="{1A6BF106-5673-4A13-BA1F-9E400810EF70}" type="datetimeFigureOut">
              <a:rPr lang="en-IN" smtClean="0"/>
              <a:t>04-11-2019</a:t>
            </a:fld>
            <a:endParaRPr lang="en-IN"/>
          </a:p>
        </p:txBody>
      </p:sp>
      <p:sp>
        <p:nvSpPr>
          <p:cNvPr id="5" name="Footer Placeholder 4">
            <a:extLst>
              <a:ext uri="{FF2B5EF4-FFF2-40B4-BE49-F238E27FC236}">
                <a16:creationId xmlns:a16="http://schemas.microsoft.com/office/drawing/2014/main" id="{4B2BB334-DDBE-4341-9493-E424472EA72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EFE81FE-E65B-456C-ACF6-74858F5E2F84}"/>
              </a:ext>
            </a:extLst>
          </p:cNvPr>
          <p:cNvSpPr>
            <a:spLocks noGrp="1"/>
          </p:cNvSpPr>
          <p:nvPr>
            <p:ph type="sldNum" sz="quarter" idx="12"/>
          </p:nvPr>
        </p:nvSpPr>
        <p:spPr/>
        <p:txBody>
          <a:bodyPr/>
          <a:lstStyle/>
          <a:p>
            <a:fld id="{F9F35024-1683-4B1C-BBCC-5186194AB92B}" type="slidenum">
              <a:rPr lang="en-IN" smtClean="0"/>
              <a:t>‹#›</a:t>
            </a:fld>
            <a:endParaRPr lang="en-IN"/>
          </a:p>
        </p:txBody>
      </p:sp>
    </p:spTree>
    <p:extLst>
      <p:ext uri="{BB962C8B-B14F-4D97-AF65-F5344CB8AC3E}">
        <p14:creationId xmlns:p14="http://schemas.microsoft.com/office/powerpoint/2010/main" val="513691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104F7-9246-4DD0-8D93-BD6B084C603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E8B6ACC-F7F3-4B7A-9683-B3DBFD590C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CECE64-B99F-410C-971F-0C63CAA4EABA}"/>
              </a:ext>
            </a:extLst>
          </p:cNvPr>
          <p:cNvSpPr>
            <a:spLocks noGrp="1"/>
          </p:cNvSpPr>
          <p:nvPr>
            <p:ph type="dt" sz="half" idx="10"/>
          </p:nvPr>
        </p:nvSpPr>
        <p:spPr/>
        <p:txBody>
          <a:bodyPr/>
          <a:lstStyle/>
          <a:p>
            <a:fld id="{1A6BF106-5673-4A13-BA1F-9E400810EF70}" type="datetimeFigureOut">
              <a:rPr lang="en-IN" smtClean="0"/>
              <a:t>04-11-2019</a:t>
            </a:fld>
            <a:endParaRPr lang="en-IN"/>
          </a:p>
        </p:txBody>
      </p:sp>
      <p:sp>
        <p:nvSpPr>
          <p:cNvPr id="5" name="Footer Placeholder 4">
            <a:extLst>
              <a:ext uri="{FF2B5EF4-FFF2-40B4-BE49-F238E27FC236}">
                <a16:creationId xmlns:a16="http://schemas.microsoft.com/office/drawing/2014/main" id="{86462539-7786-4600-8D38-40FB40C490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9A4C392-7BB8-4CFB-91A0-4732E9C37A60}"/>
              </a:ext>
            </a:extLst>
          </p:cNvPr>
          <p:cNvSpPr>
            <a:spLocks noGrp="1"/>
          </p:cNvSpPr>
          <p:nvPr>
            <p:ph type="sldNum" sz="quarter" idx="12"/>
          </p:nvPr>
        </p:nvSpPr>
        <p:spPr/>
        <p:txBody>
          <a:bodyPr/>
          <a:lstStyle/>
          <a:p>
            <a:fld id="{F9F35024-1683-4B1C-BBCC-5186194AB92B}" type="slidenum">
              <a:rPr lang="en-IN" smtClean="0"/>
              <a:t>‹#›</a:t>
            </a:fld>
            <a:endParaRPr lang="en-IN"/>
          </a:p>
        </p:txBody>
      </p:sp>
    </p:spTree>
    <p:extLst>
      <p:ext uri="{BB962C8B-B14F-4D97-AF65-F5344CB8AC3E}">
        <p14:creationId xmlns:p14="http://schemas.microsoft.com/office/powerpoint/2010/main" val="2106662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A075E-C7A0-465A-86FB-6CADC9788A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34DF993-4B11-437E-9247-878500ED79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482C17-6464-40A8-A441-D81DC3ECD47E}"/>
              </a:ext>
            </a:extLst>
          </p:cNvPr>
          <p:cNvSpPr>
            <a:spLocks noGrp="1"/>
          </p:cNvSpPr>
          <p:nvPr>
            <p:ph type="dt" sz="half" idx="10"/>
          </p:nvPr>
        </p:nvSpPr>
        <p:spPr/>
        <p:txBody>
          <a:bodyPr/>
          <a:lstStyle/>
          <a:p>
            <a:fld id="{1A6BF106-5673-4A13-BA1F-9E400810EF70}" type="datetimeFigureOut">
              <a:rPr lang="en-IN" smtClean="0"/>
              <a:t>04-11-2019</a:t>
            </a:fld>
            <a:endParaRPr lang="en-IN"/>
          </a:p>
        </p:txBody>
      </p:sp>
      <p:sp>
        <p:nvSpPr>
          <p:cNvPr id="5" name="Footer Placeholder 4">
            <a:extLst>
              <a:ext uri="{FF2B5EF4-FFF2-40B4-BE49-F238E27FC236}">
                <a16:creationId xmlns:a16="http://schemas.microsoft.com/office/drawing/2014/main" id="{71885EA4-D929-41DF-8C9D-A0E9C4276D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AFBFCD-5F42-4E34-865C-042F323C535F}"/>
              </a:ext>
            </a:extLst>
          </p:cNvPr>
          <p:cNvSpPr>
            <a:spLocks noGrp="1"/>
          </p:cNvSpPr>
          <p:nvPr>
            <p:ph type="sldNum" sz="quarter" idx="12"/>
          </p:nvPr>
        </p:nvSpPr>
        <p:spPr/>
        <p:txBody>
          <a:bodyPr/>
          <a:lstStyle/>
          <a:p>
            <a:fld id="{F9F35024-1683-4B1C-BBCC-5186194AB92B}" type="slidenum">
              <a:rPr lang="en-IN" smtClean="0"/>
              <a:t>‹#›</a:t>
            </a:fld>
            <a:endParaRPr lang="en-IN"/>
          </a:p>
        </p:txBody>
      </p:sp>
    </p:spTree>
    <p:extLst>
      <p:ext uri="{BB962C8B-B14F-4D97-AF65-F5344CB8AC3E}">
        <p14:creationId xmlns:p14="http://schemas.microsoft.com/office/powerpoint/2010/main" val="30200665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428FF-A0C9-499B-B59A-B0CC6A7E0CF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022692C-8988-4A3B-863D-6D7EB5D8A9D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C659651-2986-4E22-AEFA-0506DECDC8B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F52BB7F-91E4-44FD-AA98-46EC2EDB2A36}"/>
              </a:ext>
            </a:extLst>
          </p:cNvPr>
          <p:cNvSpPr>
            <a:spLocks noGrp="1"/>
          </p:cNvSpPr>
          <p:nvPr>
            <p:ph type="dt" sz="half" idx="10"/>
          </p:nvPr>
        </p:nvSpPr>
        <p:spPr/>
        <p:txBody>
          <a:bodyPr/>
          <a:lstStyle/>
          <a:p>
            <a:fld id="{1A6BF106-5673-4A13-BA1F-9E400810EF70}" type="datetimeFigureOut">
              <a:rPr lang="en-IN" smtClean="0"/>
              <a:t>04-11-2019</a:t>
            </a:fld>
            <a:endParaRPr lang="en-IN"/>
          </a:p>
        </p:txBody>
      </p:sp>
      <p:sp>
        <p:nvSpPr>
          <p:cNvPr id="6" name="Footer Placeholder 5">
            <a:extLst>
              <a:ext uri="{FF2B5EF4-FFF2-40B4-BE49-F238E27FC236}">
                <a16:creationId xmlns:a16="http://schemas.microsoft.com/office/drawing/2014/main" id="{2CBC52B7-68BF-4AD4-9FD6-2A6A856C692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C2D1282-B5ED-4523-BA87-8C02C614C9B0}"/>
              </a:ext>
            </a:extLst>
          </p:cNvPr>
          <p:cNvSpPr>
            <a:spLocks noGrp="1"/>
          </p:cNvSpPr>
          <p:nvPr>
            <p:ph type="sldNum" sz="quarter" idx="12"/>
          </p:nvPr>
        </p:nvSpPr>
        <p:spPr/>
        <p:txBody>
          <a:bodyPr/>
          <a:lstStyle/>
          <a:p>
            <a:fld id="{F9F35024-1683-4B1C-BBCC-5186194AB92B}" type="slidenum">
              <a:rPr lang="en-IN" smtClean="0"/>
              <a:t>‹#›</a:t>
            </a:fld>
            <a:endParaRPr lang="en-IN"/>
          </a:p>
        </p:txBody>
      </p:sp>
    </p:spTree>
    <p:extLst>
      <p:ext uri="{BB962C8B-B14F-4D97-AF65-F5344CB8AC3E}">
        <p14:creationId xmlns:p14="http://schemas.microsoft.com/office/powerpoint/2010/main" val="39117863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CDDE7-89F4-4815-A7F0-7C94065A0DC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DDB8B4C-A351-4445-9143-6936873A06E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644FE13-80AB-478F-86AF-CF31654879D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8B95DA0-CA82-40AF-A5C3-7CE94D7F94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D8B582-B8C5-4FBD-83D0-3A154321A87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1616B8E-55DA-4D81-986E-7EABE688BCEC}"/>
              </a:ext>
            </a:extLst>
          </p:cNvPr>
          <p:cNvSpPr>
            <a:spLocks noGrp="1"/>
          </p:cNvSpPr>
          <p:nvPr>
            <p:ph type="dt" sz="half" idx="10"/>
          </p:nvPr>
        </p:nvSpPr>
        <p:spPr/>
        <p:txBody>
          <a:bodyPr/>
          <a:lstStyle/>
          <a:p>
            <a:fld id="{1A6BF106-5673-4A13-BA1F-9E400810EF70}" type="datetimeFigureOut">
              <a:rPr lang="en-IN" smtClean="0"/>
              <a:t>04-11-2019</a:t>
            </a:fld>
            <a:endParaRPr lang="en-IN"/>
          </a:p>
        </p:txBody>
      </p:sp>
      <p:sp>
        <p:nvSpPr>
          <p:cNvPr id="8" name="Footer Placeholder 7">
            <a:extLst>
              <a:ext uri="{FF2B5EF4-FFF2-40B4-BE49-F238E27FC236}">
                <a16:creationId xmlns:a16="http://schemas.microsoft.com/office/drawing/2014/main" id="{6DBCDE87-C01E-4B7F-A0C9-6924A5DB778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330C76C-2895-4C95-B690-3A2575206E49}"/>
              </a:ext>
            </a:extLst>
          </p:cNvPr>
          <p:cNvSpPr>
            <a:spLocks noGrp="1"/>
          </p:cNvSpPr>
          <p:nvPr>
            <p:ph type="sldNum" sz="quarter" idx="12"/>
          </p:nvPr>
        </p:nvSpPr>
        <p:spPr/>
        <p:txBody>
          <a:bodyPr/>
          <a:lstStyle/>
          <a:p>
            <a:fld id="{F9F35024-1683-4B1C-BBCC-5186194AB92B}" type="slidenum">
              <a:rPr lang="en-IN" smtClean="0"/>
              <a:t>‹#›</a:t>
            </a:fld>
            <a:endParaRPr lang="en-IN"/>
          </a:p>
        </p:txBody>
      </p:sp>
    </p:spTree>
    <p:extLst>
      <p:ext uri="{BB962C8B-B14F-4D97-AF65-F5344CB8AC3E}">
        <p14:creationId xmlns:p14="http://schemas.microsoft.com/office/powerpoint/2010/main" val="32482267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FE046-6E12-4AF2-A08B-5ABA054A341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AE38BBA-AF4F-4C0B-A728-0A1E1F2CC114}"/>
              </a:ext>
            </a:extLst>
          </p:cNvPr>
          <p:cNvSpPr>
            <a:spLocks noGrp="1"/>
          </p:cNvSpPr>
          <p:nvPr>
            <p:ph type="dt" sz="half" idx="10"/>
          </p:nvPr>
        </p:nvSpPr>
        <p:spPr/>
        <p:txBody>
          <a:bodyPr/>
          <a:lstStyle/>
          <a:p>
            <a:fld id="{1A6BF106-5673-4A13-BA1F-9E400810EF70}" type="datetimeFigureOut">
              <a:rPr lang="en-IN" smtClean="0"/>
              <a:t>04-11-2019</a:t>
            </a:fld>
            <a:endParaRPr lang="en-IN"/>
          </a:p>
        </p:txBody>
      </p:sp>
      <p:sp>
        <p:nvSpPr>
          <p:cNvPr id="4" name="Footer Placeholder 3">
            <a:extLst>
              <a:ext uri="{FF2B5EF4-FFF2-40B4-BE49-F238E27FC236}">
                <a16:creationId xmlns:a16="http://schemas.microsoft.com/office/drawing/2014/main" id="{F751A8E3-F6FD-4CF0-A7F0-A59972D9F12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82D9CA8-F8B0-4FD5-9700-FAB773F8A276}"/>
              </a:ext>
            </a:extLst>
          </p:cNvPr>
          <p:cNvSpPr>
            <a:spLocks noGrp="1"/>
          </p:cNvSpPr>
          <p:nvPr>
            <p:ph type="sldNum" sz="quarter" idx="12"/>
          </p:nvPr>
        </p:nvSpPr>
        <p:spPr/>
        <p:txBody>
          <a:bodyPr/>
          <a:lstStyle/>
          <a:p>
            <a:fld id="{F9F35024-1683-4B1C-BBCC-5186194AB92B}" type="slidenum">
              <a:rPr lang="en-IN" smtClean="0"/>
              <a:t>‹#›</a:t>
            </a:fld>
            <a:endParaRPr lang="en-IN"/>
          </a:p>
        </p:txBody>
      </p:sp>
    </p:spTree>
    <p:extLst>
      <p:ext uri="{BB962C8B-B14F-4D97-AF65-F5344CB8AC3E}">
        <p14:creationId xmlns:p14="http://schemas.microsoft.com/office/powerpoint/2010/main" val="965062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5A7CB3-F185-41C1-8116-2FDF90EA60D4}"/>
              </a:ext>
            </a:extLst>
          </p:cNvPr>
          <p:cNvSpPr>
            <a:spLocks noGrp="1"/>
          </p:cNvSpPr>
          <p:nvPr>
            <p:ph type="dt" sz="half" idx="10"/>
          </p:nvPr>
        </p:nvSpPr>
        <p:spPr/>
        <p:txBody>
          <a:bodyPr/>
          <a:lstStyle/>
          <a:p>
            <a:fld id="{1A6BF106-5673-4A13-BA1F-9E400810EF70}" type="datetimeFigureOut">
              <a:rPr lang="en-IN" smtClean="0"/>
              <a:t>04-11-2019</a:t>
            </a:fld>
            <a:endParaRPr lang="en-IN"/>
          </a:p>
        </p:txBody>
      </p:sp>
      <p:sp>
        <p:nvSpPr>
          <p:cNvPr id="3" name="Footer Placeholder 2">
            <a:extLst>
              <a:ext uri="{FF2B5EF4-FFF2-40B4-BE49-F238E27FC236}">
                <a16:creationId xmlns:a16="http://schemas.microsoft.com/office/drawing/2014/main" id="{B2EAD586-A043-40F0-8A8A-37C3CDB0E83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DC628D0-E138-4A73-8253-780E6C42B3F3}"/>
              </a:ext>
            </a:extLst>
          </p:cNvPr>
          <p:cNvSpPr>
            <a:spLocks noGrp="1"/>
          </p:cNvSpPr>
          <p:nvPr>
            <p:ph type="sldNum" sz="quarter" idx="12"/>
          </p:nvPr>
        </p:nvSpPr>
        <p:spPr/>
        <p:txBody>
          <a:bodyPr/>
          <a:lstStyle/>
          <a:p>
            <a:fld id="{F9F35024-1683-4B1C-BBCC-5186194AB92B}" type="slidenum">
              <a:rPr lang="en-IN" smtClean="0"/>
              <a:t>‹#›</a:t>
            </a:fld>
            <a:endParaRPr lang="en-IN"/>
          </a:p>
        </p:txBody>
      </p:sp>
    </p:spTree>
    <p:extLst>
      <p:ext uri="{BB962C8B-B14F-4D97-AF65-F5344CB8AC3E}">
        <p14:creationId xmlns:p14="http://schemas.microsoft.com/office/powerpoint/2010/main" val="2519432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1FB41-BB54-46DB-9EB5-0B325BACCC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25830F4-6825-485A-B135-C49A77B59A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81F7291-3940-47A1-9BA6-EE354C29E3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C4ECA8-1638-4682-B34D-C76BA25E311F}"/>
              </a:ext>
            </a:extLst>
          </p:cNvPr>
          <p:cNvSpPr>
            <a:spLocks noGrp="1"/>
          </p:cNvSpPr>
          <p:nvPr>
            <p:ph type="dt" sz="half" idx="10"/>
          </p:nvPr>
        </p:nvSpPr>
        <p:spPr/>
        <p:txBody>
          <a:bodyPr/>
          <a:lstStyle/>
          <a:p>
            <a:fld id="{1A6BF106-5673-4A13-BA1F-9E400810EF70}" type="datetimeFigureOut">
              <a:rPr lang="en-IN" smtClean="0"/>
              <a:t>04-11-2019</a:t>
            </a:fld>
            <a:endParaRPr lang="en-IN"/>
          </a:p>
        </p:txBody>
      </p:sp>
      <p:sp>
        <p:nvSpPr>
          <p:cNvPr id="6" name="Footer Placeholder 5">
            <a:extLst>
              <a:ext uri="{FF2B5EF4-FFF2-40B4-BE49-F238E27FC236}">
                <a16:creationId xmlns:a16="http://schemas.microsoft.com/office/drawing/2014/main" id="{E4DD08D9-5173-40D3-A04C-C4FE7B7DECE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CC06E03-FF46-4BEF-B88D-74DE763C1DAC}"/>
              </a:ext>
            </a:extLst>
          </p:cNvPr>
          <p:cNvSpPr>
            <a:spLocks noGrp="1"/>
          </p:cNvSpPr>
          <p:nvPr>
            <p:ph type="sldNum" sz="quarter" idx="12"/>
          </p:nvPr>
        </p:nvSpPr>
        <p:spPr/>
        <p:txBody>
          <a:bodyPr/>
          <a:lstStyle/>
          <a:p>
            <a:fld id="{F9F35024-1683-4B1C-BBCC-5186194AB92B}" type="slidenum">
              <a:rPr lang="en-IN" smtClean="0"/>
              <a:t>‹#›</a:t>
            </a:fld>
            <a:endParaRPr lang="en-IN"/>
          </a:p>
        </p:txBody>
      </p:sp>
    </p:spTree>
    <p:extLst>
      <p:ext uri="{BB962C8B-B14F-4D97-AF65-F5344CB8AC3E}">
        <p14:creationId xmlns:p14="http://schemas.microsoft.com/office/powerpoint/2010/main" val="179485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38F93-F7E1-4915-A4FF-52CEDF8232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F899988-F9E1-4F81-9498-58A05E0676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BA80B68-35E9-4C27-828C-54C1221E80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970517-6543-428C-A0AC-D2DA03779816}"/>
              </a:ext>
            </a:extLst>
          </p:cNvPr>
          <p:cNvSpPr>
            <a:spLocks noGrp="1"/>
          </p:cNvSpPr>
          <p:nvPr>
            <p:ph type="dt" sz="half" idx="10"/>
          </p:nvPr>
        </p:nvSpPr>
        <p:spPr/>
        <p:txBody>
          <a:bodyPr/>
          <a:lstStyle/>
          <a:p>
            <a:fld id="{1A6BF106-5673-4A13-BA1F-9E400810EF70}" type="datetimeFigureOut">
              <a:rPr lang="en-IN" smtClean="0"/>
              <a:t>04-11-2019</a:t>
            </a:fld>
            <a:endParaRPr lang="en-IN"/>
          </a:p>
        </p:txBody>
      </p:sp>
      <p:sp>
        <p:nvSpPr>
          <p:cNvPr id="6" name="Footer Placeholder 5">
            <a:extLst>
              <a:ext uri="{FF2B5EF4-FFF2-40B4-BE49-F238E27FC236}">
                <a16:creationId xmlns:a16="http://schemas.microsoft.com/office/drawing/2014/main" id="{D2A84D8F-67E9-4455-8F4A-1D7857C3FF1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7C92A65-792C-4D73-905E-1FBFEC341A28}"/>
              </a:ext>
            </a:extLst>
          </p:cNvPr>
          <p:cNvSpPr>
            <a:spLocks noGrp="1"/>
          </p:cNvSpPr>
          <p:nvPr>
            <p:ph type="sldNum" sz="quarter" idx="12"/>
          </p:nvPr>
        </p:nvSpPr>
        <p:spPr/>
        <p:txBody>
          <a:bodyPr/>
          <a:lstStyle/>
          <a:p>
            <a:fld id="{F9F35024-1683-4B1C-BBCC-5186194AB92B}" type="slidenum">
              <a:rPr lang="en-IN" smtClean="0"/>
              <a:t>‹#›</a:t>
            </a:fld>
            <a:endParaRPr lang="en-IN"/>
          </a:p>
        </p:txBody>
      </p:sp>
    </p:spTree>
    <p:extLst>
      <p:ext uri="{BB962C8B-B14F-4D97-AF65-F5344CB8AC3E}">
        <p14:creationId xmlns:p14="http://schemas.microsoft.com/office/powerpoint/2010/main" val="28813283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D07117-E69E-4E92-9998-EFD99D1DF0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22BA699-3965-4BD4-966D-AE52F580DC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8DAA91F-54AE-40F4-BB8C-2E185772A3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6BF106-5673-4A13-BA1F-9E400810EF70}" type="datetimeFigureOut">
              <a:rPr lang="en-IN" smtClean="0"/>
              <a:t>04-11-2019</a:t>
            </a:fld>
            <a:endParaRPr lang="en-IN"/>
          </a:p>
        </p:txBody>
      </p:sp>
      <p:sp>
        <p:nvSpPr>
          <p:cNvPr id="5" name="Footer Placeholder 4">
            <a:extLst>
              <a:ext uri="{FF2B5EF4-FFF2-40B4-BE49-F238E27FC236}">
                <a16:creationId xmlns:a16="http://schemas.microsoft.com/office/drawing/2014/main" id="{648B38C1-E52A-4F6A-AB8B-C85CE7B4D4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BFF43F5-DD5A-496B-B732-5573F0E510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F35024-1683-4B1C-BBCC-5186194AB92B}" type="slidenum">
              <a:rPr lang="en-IN" smtClean="0"/>
              <a:t>‹#›</a:t>
            </a:fld>
            <a:endParaRPr lang="en-IN"/>
          </a:p>
        </p:txBody>
      </p:sp>
    </p:spTree>
    <p:extLst>
      <p:ext uri="{BB962C8B-B14F-4D97-AF65-F5344CB8AC3E}">
        <p14:creationId xmlns:p14="http://schemas.microsoft.com/office/powerpoint/2010/main" val="42903828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19011-B1F7-4318-8C2A-367D13D18DB1}"/>
              </a:ext>
            </a:extLst>
          </p:cNvPr>
          <p:cNvSpPr>
            <a:spLocks noGrp="1"/>
          </p:cNvSpPr>
          <p:nvPr>
            <p:ph type="ctrTitle"/>
          </p:nvPr>
        </p:nvSpPr>
        <p:spPr>
          <a:xfrm>
            <a:off x="1168893" y="159796"/>
            <a:ext cx="9144000" cy="1156317"/>
          </a:xfrm>
        </p:spPr>
        <p:txBody>
          <a:bodyPr>
            <a:normAutofit/>
          </a:bodyPr>
          <a:lstStyle/>
          <a:p>
            <a:r>
              <a:rPr lang="en-US" sz="4400" dirty="0"/>
              <a:t>     </a:t>
            </a:r>
            <a:r>
              <a:rPr lang="en-US" sz="4800" b="1" u="sng" dirty="0">
                <a:solidFill>
                  <a:schemeClr val="bg2">
                    <a:lumMod val="75000"/>
                  </a:schemeClr>
                </a:solidFill>
              </a:rPr>
              <a:t>SUFFIX TREE - O(n)</a:t>
            </a:r>
            <a:endParaRPr lang="en-IN" sz="4800" b="1" u="sng" dirty="0">
              <a:solidFill>
                <a:schemeClr val="bg2">
                  <a:lumMod val="75000"/>
                </a:schemeClr>
              </a:solidFill>
            </a:endParaRPr>
          </a:p>
        </p:txBody>
      </p:sp>
      <p:sp>
        <p:nvSpPr>
          <p:cNvPr id="3" name="Subtitle 2">
            <a:extLst>
              <a:ext uri="{FF2B5EF4-FFF2-40B4-BE49-F238E27FC236}">
                <a16:creationId xmlns:a16="http://schemas.microsoft.com/office/drawing/2014/main" id="{85E8AE5C-B9FB-4AC9-97E6-789724D78A83}"/>
              </a:ext>
            </a:extLst>
          </p:cNvPr>
          <p:cNvSpPr>
            <a:spLocks noGrp="1"/>
          </p:cNvSpPr>
          <p:nvPr>
            <p:ph type="subTitle" idx="1"/>
          </p:nvPr>
        </p:nvSpPr>
        <p:spPr>
          <a:xfrm>
            <a:off x="1524000" y="1908700"/>
            <a:ext cx="9144000" cy="4323425"/>
          </a:xfrm>
        </p:spPr>
        <p:txBody>
          <a:bodyPr>
            <a:normAutofit/>
          </a:bodyPr>
          <a:lstStyle/>
          <a:p>
            <a:r>
              <a:rPr lang="en-US" sz="3600" dirty="0">
                <a:solidFill>
                  <a:schemeClr val="bg2">
                    <a:lumMod val="50000"/>
                  </a:schemeClr>
                </a:solidFill>
              </a:rPr>
              <a:t>APS-PROJECT</a:t>
            </a:r>
          </a:p>
          <a:p>
            <a:endParaRPr lang="en-US" sz="3600" dirty="0"/>
          </a:p>
          <a:p>
            <a:r>
              <a:rPr lang="en-IN" sz="3600" dirty="0"/>
              <a:t>  </a:t>
            </a:r>
          </a:p>
          <a:p>
            <a:endParaRPr lang="en-IN" sz="3600" dirty="0"/>
          </a:p>
          <a:p>
            <a:endParaRPr lang="en-IN" sz="3600" dirty="0"/>
          </a:p>
          <a:p>
            <a:r>
              <a:rPr lang="en-IN" dirty="0"/>
              <a:t>                                         SUBMITTED BY:  PULKIT SHARMA</a:t>
            </a:r>
          </a:p>
          <a:p>
            <a:r>
              <a:rPr lang="en-IN" dirty="0"/>
              <a:t>                                                                          ASHISH KEMPWAD</a:t>
            </a:r>
          </a:p>
        </p:txBody>
      </p:sp>
    </p:spTree>
    <p:extLst>
      <p:ext uri="{BB962C8B-B14F-4D97-AF65-F5344CB8AC3E}">
        <p14:creationId xmlns:p14="http://schemas.microsoft.com/office/powerpoint/2010/main" val="36233437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AF8EF7-563D-4CA2-934B-576322657EA8}"/>
              </a:ext>
            </a:extLst>
          </p:cNvPr>
          <p:cNvSpPr txBox="1"/>
          <p:nvPr/>
        </p:nvSpPr>
        <p:spPr>
          <a:xfrm>
            <a:off x="719092" y="399496"/>
            <a:ext cx="10484528" cy="6124754"/>
          </a:xfrm>
          <a:prstGeom prst="rect">
            <a:avLst/>
          </a:prstGeom>
          <a:noFill/>
        </p:spPr>
        <p:txBody>
          <a:bodyPr wrap="square" rtlCol="0">
            <a:spAutoFit/>
          </a:bodyPr>
          <a:lstStyle/>
          <a:p>
            <a:r>
              <a:rPr lang="en-US" sz="3200" b="1" dirty="0"/>
              <a:t>                        SOME MORE THINGS</a:t>
            </a:r>
          </a:p>
          <a:p>
            <a:r>
              <a:rPr lang="en-US" sz="2400" b="1" u="sng" dirty="0"/>
              <a:t>-&gt;Active points:</a:t>
            </a:r>
          </a:p>
          <a:p>
            <a:endParaRPr lang="en-US" sz="2400" b="1" u="sng" dirty="0"/>
          </a:p>
          <a:p>
            <a:r>
              <a:rPr lang="en-US" sz="2400" dirty="0"/>
              <a:t>     It is a point from which a new extension will start. </a:t>
            </a:r>
          </a:p>
          <a:p>
            <a:r>
              <a:rPr lang="en-IN" sz="2400" dirty="0"/>
              <a:t>     -</a:t>
            </a:r>
            <a:r>
              <a:rPr lang="en-IN" sz="2400" b="1" dirty="0"/>
              <a:t>Active node</a:t>
            </a:r>
          </a:p>
          <a:p>
            <a:r>
              <a:rPr lang="en-IN" sz="2400" dirty="0"/>
              <a:t>     -</a:t>
            </a:r>
            <a:r>
              <a:rPr lang="en-IN" sz="2400" b="1" dirty="0"/>
              <a:t>Active edge</a:t>
            </a:r>
            <a:r>
              <a:rPr lang="en-IN" sz="2400" dirty="0"/>
              <a:t>		</a:t>
            </a:r>
          </a:p>
          <a:p>
            <a:r>
              <a:rPr lang="en-IN" sz="2400" dirty="0"/>
              <a:t>     -</a:t>
            </a:r>
            <a:r>
              <a:rPr lang="en-IN" sz="2400" b="1" dirty="0"/>
              <a:t>Active length</a:t>
            </a:r>
          </a:p>
          <a:p>
            <a:endParaRPr lang="en-IN" sz="2400" dirty="0"/>
          </a:p>
          <a:p>
            <a:r>
              <a:rPr lang="en-IN" sz="2400" b="1" u="sng" dirty="0"/>
              <a:t>There are rules of active points:</a:t>
            </a:r>
          </a:p>
          <a:p>
            <a:r>
              <a:rPr lang="en-IN" sz="2400" dirty="0"/>
              <a:t>-&gt;If active length is zero, then we are going to start next extension or next phase from root.</a:t>
            </a:r>
          </a:p>
          <a:p>
            <a:endParaRPr lang="en-IN" sz="2400" dirty="0"/>
          </a:p>
          <a:p>
            <a:r>
              <a:rPr lang="en-IN" sz="2400" dirty="0"/>
              <a:t>-&gt;If we are moving on same edge(at rule 3 extension)we increment our active length by 1 and if we are jumping internal node, then reset the active length, edge, node accordingly.</a:t>
            </a:r>
          </a:p>
          <a:p>
            <a:endParaRPr lang="en-US" sz="2400" dirty="0"/>
          </a:p>
        </p:txBody>
      </p:sp>
    </p:spTree>
    <p:extLst>
      <p:ext uri="{BB962C8B-B14F-4D97-AF65-F5344CB8AC3E}">
        <p14:creationId xmlns:p14="http://schemas.microsoft.com/office/powerpoint/2010/main" val="3776738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F530A9-AE96-4B68-BB9E-3B145B421ED2}"/>
              </a:ext>
            </a:extLst>
          </p:cNvPr>
          <p:cNvSpPr txBox="1"/>
          <p:nvPr/>
        </p:nvSpPr>
        <p:spPr>
          <a:xfrm>
            <a:off x="594804" y="452761"/>
            <a:ext cx="11194742" cy="3693319"/>
          </a:xfrm>
          <a:prstGeom prst="rect">
            <a:avLst/>
          </a:prstGeom>
          <a:noFill/>
        </p:spPr>
        <p:txBody>
          <a:bodyPr wrap="square" rtlCol="0">
            <a:spAutoFit/>
          </a:bodyPr>
          <a:lstStyle/>
          <a:p>
            <a:r>
              <a:rPr lang="en-US" sz="2400" dirty="0"/>
              <a:t>-&gt;We check if active node is root(at rule 2 extension) so we just decrement our active length by 1 and increment our active edge by 1, now we reach that location.</a:t>
            </a:r>
          </a:p>
          <a:p>
            <a:endParaRPr lang="en-US" sz="2400" dirty="0"/>
          </a:p>
          <a:p>
            <a:r>
              <a:rPr lang="en-US" sz="2400" dirty="0"/>
              <a:t>-&gt;Now when active length becomes zero, then by the rule of active point we check if there is a path from root or not and if not create one.</a:t>
            </a:r>
          </a:p>
          <a:p>
            <a:endParaRPr lang="en-US" sz="2400" dirty="0"/>
          </a:p>
          <a:p>
            <a:r>
              <a:rPr lang="en-US" sz="2400" dirty="0"/>
              <a:t>-&gt;Now as we checked active node was root so if active node was not root, then we follow suffix link and reach to that location and from this location we check is there a path now , if no we create new leaf with path and change active node.</a:t>
            </a:r>
          </a:p>
          <a:p>
            <a:endParaRPr lang="en-IN" dirty="0"/>
          </a:p>
        </p:txBody>
      </p:sp>
    </p:spTree>
    <p:extLst>
      <p:ext uri="{BB962C8B-B14F-4D97-AF65-F5344CB8AC3E}">
        <p14:creationId xmlns:p14="http://schemas.microsoft.com/office/powerpoint/2010/main" val="783513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4E4249-1880-40BB-905C-69EF97A5E17A}"/>
              </a:ext>
            </a:extLst>
          </p:cNvPr>
          <p:cNvSpPr txBox="1"/>
          <p:nvPr/>
        </p:nvSpPr>
        <p:spPr>
          <a:xfrm>
            <a:off x="4350059" y="470517"/>
            <a:ext cx="7315200" cy="523220"/>
          </a:xfrm>
          <a:prstGeom prst="rect">
            <a:avLst/>
          </a:prstGeom>
          <a:noFill/>
        </p:spPr>
        <p:txBody>
          <a:bodyPr wrap="square" rtlCol="0">
            <a:spAutoFit/>
          </a:bodyPr>
          <a:lstStyle/>
          <a:p>
            <a:r>
              <a:rPr lang="en-US" sz="2800" b="1" dirty="0"/>
              <a:t>Representation of Ukkonen</a:t>
            </a:r>
            <a:endParaRPr lang="en-IN" sz="2800" b="1" dirty="0"/>
          </a:p>
        </p:txBody>
      </p:sp>
      <p:sp>
        <p:nvSpPr>
          <p:cNvPr id="3" name="TextBox 2">
            <a:extLst>
              <a:ext uri="{FF2B5EF4-FFF2-40B4-BE49-F238E27FC236}">
                <a16:creationId xmlns:a16="http://schemas.microsoft.com/office/drawing/2014/main" id="{602857D2-E47C-4240-9AC1-ED35B16F4B2C}"/>
              </a:ext>
            </a:extLst>
          </p:cNvPr>
          <p:cNvSpPr txBox="1"/>
          <p:nvPr/>
        </p:nvSpPr>
        <p:spPr>
          <a:xfrm>
            <a:off x="736847" y="1198485"/>
            <a:ext cx="4358936" cy="369332"/>
          </a:xfrm>
          <a:prstGeom prst="rect">
            <a:avLst/>
          </a:prstGeom>
          <a:noFill/>
        </p:spPr>
        <p:txBody>
          <a:bodyPr wrap="square" rtlCol="0">
            <a:spAutoFit/>
          </a:bodyPr>
          <a:lstStyle/>
          <a:p>
            <a:r>
              <a:rPr lang="en-US" b="1" dirty="0"/>
              <a:t>Let the string be : xyzxyaxyz$</a:t>
            </a:r>
          </a:p>
        </p:txBody>
      </p:sp>
      <p:pic>
        <p:nvPicPr>
          <p:cNvPr id="5" name="Picture 4">
            <a:extLst>
              <a:ext uri="{FF2B5EF4-FFF2-40B4-BE49-F238E27FC236}">
                <a16:creationId xmlns:a16="http://schemas.microsoft.com/office/drawing/2014/main" id="{6B5C4BF5-69E8-425D-8C01-CBC5CBFD85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1363" y="1926453"/>
            <a:ext cx="6729274" cy="4691848"/>
          </a:xfrm>
          <a:prstGeom prst="rect">
            <a:avLst/>
          </a:prstGeom>
        </p:spPr>
      </p:pic>
      <p:sp>
        <p:nvSpPr>
          <p:cNvPr id="6" name="TextBox 5">
            <a:extLst>
              <a:ext uri="{FF2B5EF4-FFF2-40B4-BE49-F238E27FC236}">
                <a16:creationId xmlns:a16="http://schemas.microsoft.com/office/drawing/2014/main" id="{215A17ED-66D0-4A7D-A190-2EB15BDDBF39}"/>
              </a:ext>
            </a:extLst>
          </p:cNvPr>
          <p:cNvSpPr txBox="1"/>
          <p:nvPr/>
        </p:nvSpPr>
        <p:spPr>
          <a:xfrm>
            <a:off x="905522" y="2228295"/>
            <a:ext cx="1535837" cy="369332"/>
          </a:xfrm>
          <a:prstGeom prst="rect">
            <a:avLst/>
          </a:prstGeom>
          <a:noFill/>
        </p:spPr>
        <p:txBody>
          <a:bodyPr wrap="square" rtlCol="0">
            <a:spAutoFit/>
          </a:bodyPr>
          <a:lstStyle/>
          <a:p>
            <a:r>
              <a:rPr lang="en-US" dirty="0"/>
              <a:t>Step 1:</a:t>
            </a:r>
            <a:endParaRPr lang="en-IN" dirty="0"/>
          </a:p>
        </p:txBody>
      </p:sp>
    </p:spTree>
    <p:extLst>
      <p:ext uri="{BB962C8B-B14F-4D97-AF65-F5344CB8AC3E}">
        <p14:creationId xmlns:p14="http://schemas.microsoft.com/office/powerpoint/2010/main" val="3687761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2B75B1-C49C-4A22-AF94-AAC766259F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33997"/>
            <a:ext cx="5637320" cy="5624004"/>
          </a:xfrm>
          <a:prstGeom prst="rect">
            <a:avLst/>
          </a:prstGeom>
        </p:spPr>
      </p:pic>
      <p:pic>
        <p:nvPicPr>
          <p:cNvPr id="5" name="Picture 4">
            <a:extLst>
              <a:ext uri="{FF2B5EF4-FFF2-40B4-BE49-F238E27FC236}">
                <a16:creationId xmlns:a16="http://schemas.microsoft.com/office/drawing/2014/main" id="{4BAC36F3-16A0-4281-A84B-AEEED6B9FC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1002" y="1233996"/>
            <a:ext cx="5950998" cy="5624003"/>
          </a:xfrm>
          <a:prstGeom prst="rect">
            <a:avLst/>
          </a:prstGeom>
        </p:spPr>
      </p:pic>
      <p:sp>
        <p:nvSpPr>
          <p:cNvPr id="6" name="TextBox 5">
            <a:extLst>
              <a:ext uri="{FF2B5EF4-FFF2-40B4-BE49-F238E27FC236}">
                <a16:creationId xmlns:a16="http://schemas.microsoft.com/office/drawing/2014/main" id="{D5F2796D-B305-4C48-9257-BB5833D7FE31}"/>
              </a:ext>
            </a:extLst>
          </p:cNvPr>
          <p:cNvSpPr txBox="1"/>
          <p:nvPr/>
        </p:nvSpPr>
        <p:spPr>
          <a:xfrm>
            <a:off x="381740" y="399495"/>
            <a:ext cx="11428520" cy="369332"/>
          </a:xfrm>
          <a:prstGeom prst="rect">
            <a:avLst/>
          </a:prstGeom>
          <a:noFill/>
        </p:spPr>
        <p:txBody>
          <a:bodyPr wrap="square" rtlCol="0">
            <a:spAutoFit/>
          </a:bodyPr>
          <a:lstStyle/>
          <a:p>
            <a:r>
              <a:rPr lang="en-US" dirty="0"/>
              <a:t>Step 2                                                                                                                 Step 3</a:t>
            </a:r>
            <a:endParaRPr lang="en-IN" dirty="0"/>
          </a:p>
        </p:txBody>
      </p:sp>
    </p:spTree>
    <p:extLst>
      <p:ext uri="{BB962C8B-B14F-4D97-AF65-F5344CB8AC3E}">
        <p14:creationId xmlns:p14="http://schemas.microsoft.com/office/powerpoint/2010/main" val="900785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BD07DE0-2ED7-4214-A3F5-00DB122323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43" y="1269507"/>
            <a:ext cx="5255581" cy="5588493"/>
          </a:xfrm>
          <a:prstGeom prst="rect">
            <a:avLst/>
          </a:prstGeom>
        </p:spPr>
      </p:pic>
      <p:pic>
        <p:nvPicPr>
          <p:cNvPr id="9" name="Picture 8">
            <a:extLst>
              <a:ext uri="{FF2B5EF4-FFF2-40B4-BE49-F238E27FC236}">
                <a16:creationId xmlns:a16="http://schemas.microsoft.com/office/drawing/2014/main" id="{98F5154D-40CB-45F6-8CE4-B42CDDF38B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506498" y="1234643"/>
            <a:ext cx="5588493" cy="5658221"/>
          </a:xfrm>
          <a:prstGeom prst="rect">
            <a:avLst/>
          </a:prstGeom>
        </p:spPr>
      </p:pic>
      <p:sp>
        <p:nvSpPr>
          <p:cNvPr id="10" name="TextBox 9">
            <a:extLst>
              <a:ext uri="{FF2B5EF4-FFF2-40B4-BE49-F238E27FC236}">
                <a16:creationId xmlns:a16="http://schemas.microsoft.com/office/drawing/2014/main" id="{8A536AE2-AA06-4042-917C-A8A6D453C8D2}"/>
              </a:ext>
            </a:extLst>
          </p:cNvPr>
          <p:cNvSpPr txBox="1"/>
          <p:nvPr/>
        </p:nvSpPr>
        <p:spPr>
          <a:xfrm>
            <a:off x="62143" y="399495"/>
            <a:ext cx="11984855" cy="369332"/>
          </a:xfrm>
          <a:prstGeom prst="rect">
            <a:avLst/>
          </a:prstGeom>
          <a:noFill/>
        </p:spPr>
        <p:txBody>
          <a:bodyPr wrap="square" rtlCol="0">
            <a:spAutoFit/>
          </a:bodyPr>
          <a:lstStyle/>
          <a:p>
            <a:r>
              <a:rPr lang="en-US" dirty="0"/>
              <a:t>Step 4                                                                                                                      Step 5</a:t>
            </a:r>
            <a:endParaRPr lang="en-IN" dirty="0"/>
          </a:p>
        </p:txBody>
      </p:sp>
    </p:spTree>
    <p:extLst>
      <p:ext uri="{BB962C8B-B14F-4D97-AF65-F5344CB8AC3E}">
        <p14:creationId xmlns:p14="http://schemas.microsoft.com/office/powerpoint/2010/main" val="16119633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4F6DCC-DF9D-4585-A9A6-DEAEE62217DE}"/>
              </a:ext>
            </a:extLst>
          </p:cNvPr>
          <p:cNvSpPr txBox="1"/>
          <p:nvPr/>
        </p:nvSpPr>
        <p:spPr>
          <a:xfrm>
            <a:off x="1225118" y="541538"/>
            <a:ext cx="10227076" cy="5262979"/>
          </a:xfrm>
          <a:prstGeom prst="rect">
            <a:avLst/>
          </a:prstGeom>
          <a:noFill/>
        </p:spPr>
        <p:txBody>
          <a:bodyPr wrap="square" rtlCol="0">
            <a:spAutoFit/>
          </a:bodyPr>
          <a:lstStyle/>
          <a:p>
            <a:r>
              <a:rPr lang="en-US" sz="2400" b="1" dirty="0"/>
              <a:t>Applications(Explanations):-</a:t>
            </a:r>
          </a:p>
          <a:p>
            <a:endParaRPr lang="en-US" sz="2400" b="1" dirty="0"/>
          </a:p>
          <a:p>
            <a:r>
              <a:rPr lang="en-US" sz="2400" dirty="0"/>
              <a:t>1) </a:t>
            </a:r>
            <a:r>
              <a:rPr lang="en-US" sz="2400" b="1" dirty="0"/>
              <a:t>Check whether q is a suffix of T</a:t>
            </a:r>
            <a:r>
              <a:rPr lang="en-US" sz="2400" dirty="0"/>
              <a:t>: Follow the path for q starting from the root. </a:t>
            </a:r>
          </a:p>
          <a:p>
            <a:r>
              <a:rPr lang="en-US" sz="2400" dirty="0"/>
              <a:t>  If you end at a leaf at the end of q, then q is a suffix of T.</a:t>
            </a:r>
          </a:p>
          <a:p>
            <a:r>
              <a:rPr lang="en-US" sz="2400" dirty="0"/>
              <a:t>2) </a:t>
            </a:r>
            <a:r>
              <a:rPr lang="en-US" sz="2400" b="1" dirty="0"/>
              <a:t>Check whether q is a substring of T: </a:t>
            </a:r>
            <a:r>
              <a:rPr lang="en-US" sz="2400" dirty="0"/>
              <a:t>Follow the path for q starting from the root. If you exhaust the query string, then q is in T.</a:t>
            </a:r>
          </a:p>
          <a:p>
            <a:r>
              <a:rPr lang="en-US" sz="2400" dirty="0"/>
              <a:t>3) </a:t>
            </a:r>
            <a:r>
              <a:rPr lang="en-US" sz="2400" b="1" dirty="0"/>
              <a:t>Count number  of occurrences of q in T: </a:t>
            </a:r>
            <a:r>
              <a:rPr lang="en-US" sz="2400" dirty="0"/>
              <a:t>Follow the path for q starting from the root. The number of leaves under the node you end up in is the number of occurrences of q. </a:t>
            </a:r>
          </a:p>
          <a:p>
            <a:r>
              <a:rPr lang="en-US" sz="2400" dirty="0"/>
              <a:t>4)</a:t>
            </a:r>
            <a:r>
              <a:rPr lang="en-US" sz="2400" b="1" dirty="0"/>
              <a:t>Find the longest repeat in T: </a:t>
            </a:r>
            <a:r>
              <a:rPr lang="en-US" sz="2400" dirty="0"/>
              <a:t>Find the deepest node that has at least 2 leaves under it.</a:t>
            </a:r>
          </a:p>
          <a:p>
            <a:r>
              <a:rPr lang="en-US" sz="2400" dirty="0"/>
              <a:t> 5)</a:t>
            </a:r>
            <a:r>
              <a:rPr lang="en-US" sz="2400" b="1" dirty="0"/>
              <a:t>Find the lexicographically (alphabetically) first suffix: </a:t>
            </a:r>
            <a:r>
              <a:rPr lang="en-US" sz="2400" dirty="0"/>
              <a:t>Start at the root, and follow the edge labeled with       the lexicographically (alphabetically) smallest letter</a:t>
            </a:r>
            <a:endParaRPr lang="en-IN" sz="2400" dirty="0"/>
          </a:p>
        </p:txBody>
      </p:sp>
    </p:spTree>
    <p:extLst>
      <p:ext uri="{BB962C8B-B14F-4D97-AF65-F5344CB8AC3E}">
        <p14:creationId xmlns:p14="http://schemas.microsoft.com/office/powerpoint/2010/main" val="36898747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DB6986-BD2D-4F52-B76E-392F0BD7204B}"/>
              </a:ext>
            </a:extLst>
          </p:cNvPr>
          <p:cNvSpPr txBox="1"/>
          <p:nvPr/>
        </p:nvSpPr>
        <p:spPr>
          <a:xfrm>
            <a:off x="4305670" y="2521258"/>
            <a:ext cx="10014012" cy="1015663"/>
          </a:xfrm>
          <a:prstGeom prst="rect">
            <a:avLst/>
          </a:prstGeom>
          <a:noFill/>
        </p:spPr>
        <p:txBody>
          <a:bodyPr wrap="square" rtlCol="0">
            <a:spAutoFit/>
          </a:bodyPr>
          <a:lstStyle/>
          <a:p>
            <a:r>
              <a:rPr lang="en-US" sz="6000" b="1" dirty="0"/>
              <a:t>THANKS</a:t>
            </a:r>
            <a:endParaRPr lang="en-IN" sz="6000" b="1" dirty="0"/>
          </a:p>
        </p:txBody>
      </p:sp>
    </p:spTree>
    <p:extLst>
      <p:ext uri="{BB962C8B-B14F-4D97-AF65-F5344CB8AC3E}">
        <p14:creationId xmlns:p14="http://schemas.microsoft.com/office/powerpoint/2010/main" val="17306230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5890D-47BC-40A3-89F8-3F40137752A5}"/>
              </a:ext>
            </a:extLst>
          </p:cNvPr>
          <p:cNvSpPr>
            <a:spLocks noGrp="1"/>
          </p:cNvSpPr>
          <p:nvPr>
            <p:ph type="title"/>
          </p:nvPr>
        </p:nvSpPr>
        <p:spPr>
          <a:xfrm>
            <a:off x="838200" y="356247"/>
            <a:ext cx="10515600" cy="1325563"/>
          </a:xfrm>
        </p:spPr>
        <p:txBody>
          <a:bodyPr/>
          <a:lstStyle/>
          <a:p>
            <a:r>
              <a:rPr lang="en-US" dirty="0"/>
              <a:t>                      SUFFIX TREE - O(n)</a:t>
            </a:r>
            <a:endParaRPr lang="en-IN" dirty="0"/>
          </a:p>
        </p:txBody>
      </p:sp>
      <p:sp>
        <p:nvSpPr>
          <p:cNvPr id="3" name="Content Placeholder 2">
            <a:extLst>
              <a:ext uri="{FF2B5EF4-FFF2-40B4-BE49-F238E27FC236}">
                <a16:creationId xmlns:a16="http://schemas.microsoft.com/office/drawing/2014/main" id="{8441584E-046D-4FFA-9EA0-6F96E2C59FFB}"/>
              </a:ext>
            </a:extLst>
          </p:cNvPr>
          <p:cNvSpPr>
            <a:spLocks noGrp="1"/>
          </p:cNvSpPr>
          <p:nvPr>
            <p:ph idx="1"/>
          </p:nvPr>
        </p:nvSpPr>
        <p:spPr/>
        <p:txBody>
          <a:bodyPr/>
          <a:lstStyle/>
          <a:p>
            <a:pPr marL="285750" indent="-285750"/>
            <a:r>
              <a:rPr lang="en-US" sz="3600" dirty="0"/>
              <a:t>It is compressed trie</a:t>
            </a:r>
          </a:p>
          <a:p>
            <a:pPr marL="285750" indent="-285750"/>
            <a:r>
              <a:rPr lang="en-IN" sz="3600" dirty="0"/>
              <a:t>Its is also known as position tree</a:t>
            </a:r>
          </a:p>
          <a:p>
            <a:pPr marL="285750" indent="-285750"/>
            <a:r>
              <a:rPr lang="en-IN" sz="3600" dirty="0"/>
              <a:t>Mostly used for fast implementation of string operations</a:t>
            </a:r>
          </a:p>
          <a:p>
            <a:endParaRPr lang="en-IN" dirty="0"/>
          </a:p>
        </p:txBody>
      </p:sp>
    </p:spTree>
    <p:extLst>
      <p:ext uri="{BB962C8B-B14F-4D97-AF65-F5344CB8AC3E}">
        <p14:creationId xmlns:p14="http://schemas.microsoft.com/office/powerpoint/2010/main" val="3411466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D6DBA38-5A1A-4144-B2D5-B1CE45208E66}"/>
              </a:ext>
            </a:extLst>
          </p:cNvPr>
          <p:cNvSpPr txBox="1"/>
          <p:nvPr/>
        </p:nvSpPr>
        <p:spPr>
          <a:xfrm>
            <a:off x="1091954" y="346229"/>
            <a:ext cx="6791417" cy="3662541"/>
          </a:xfrm>
          <a:prstGeom prst="rect">
            <a:avLst/>
          </a:prstGeom>
          <a:noFill/>
        </p:spPr>
        <p:txBody>
          <a:bodyPr wrap="square" rtlCol="0">
            <a:spAutoFit/>
          </a:bodyPr>
          <a:lstStyle/>
          <a:p>
            <a:r>
              <a:rPr lang="en-US" sz="3200" b="1" u="sng" dirty="0"/>
              <a:t>Definition:</a:t>
            </a:r>
          </a:p>
          <a:p>
            <a:endParaRPr lang="en-US" sz="3200" b="1" u="sng" dirty="0"/>
          </a:p>
          <a:p>
            <a:r>
              <a:rPr lang="en-US" sz="2400" dirty="0"/>
              <a:t>A suffix tree is a patricia tree of the suffix trie</a:t>
            </a:r>
          </a:p>
          <a:p>
            <a:endParaRPr lang="en-US" sz="2400" dirty="0"/>
          </a:p>
          <a:p>
            <a:endParaRPr lang="en-US" sz="2400" dirty="0"/>
          </a:p>
          <a:p>
            <a:r>
              <a:rPr lang="en-US" sz="2400" b="1" dirty="0"/>
              <a:t>#What is implicit suffix tree?</a:t>
            </a:r>
          </a:p>
          <a:p>
            <a:r>
              <a:rPr lang="en-US" sz="2400" dirty="0"/>
              <a:t>The implicit suffix tree of a string is what results by applying Ukkonen’s algorithm to the string without an added end marker $</a:t>
            </a:r>
            <a:endParaRPr lang="en-IN" sz="2400" dirty="0"/>
          </a:p>
        </p:txBody>
      </p:sp>
    </p:spTree>
    <p:extLst>
      <p:ext uri="{BB962C8B-B14F-4D97-AF65-F5344CB8AC3E}">
        <p14:creationId xmlns:p14="http://schemas.microsoft.com/office/powerpoint/2010/main" val="3512515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106AF09D-D816-48D0-9D91-31C47E62A64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62796" y="928687"/>
            <a:ext cx="5948039" cy="5259049"/>
          </a:xfrm>
          <a:prstGeom prst="rect">
            <a:avLst/>
          </a:prstGeom>
        </p:spPr>
      </p:pic>
      <p:sp>
        <p:nvSpPr>
          <p:cNvPr id="4" name="TextBox 3">
            <a:extLst>
              <a:ext uri="{FF2B5EF4-FFF2-40B4-BE49-F238E27FC236}">
                <a16:creationId xmlns:a16="http://schemas.microsoft.com/office/drawing/2014/main" id="{610B2E3B-23FC-4D2A-951B-533F7AECA170}"/>
              </a:ext>
            </a:extLst>
          </p:cNvPr>
          <p:cNvSpPr txBox="1"/>
          <p:nvPr/>
        </p:nvSpPr>
        <p:spPr>
          <a:xfrm>
            <a:off x="3941685" y="380831"/>
            <a:ext cx="7785717" cy="523220"/>
          </a:xfrm>
          <a:prstGeom prst="rect">
            <a:avLst/>
          </a:prstGeom>
          <a:noFill/>
        </p:spPr>
        <p:txBody>
          <a:bodyPr wrap="square" rtlCol="0">
            <a:spAutoFit/>
          </a:bodyPr>
          <a:lstStyle/>
          <a:p>
            <a:r>
              <a:rPr lang="en-US" sz="2800" b="1" dirty="0"/>
              <a:t>Representation of suffix tree</a:t>
            </a:r>
            <a:endParaRPr lang="en-IN" sz="2800" b="1" dirty="0"/>
          </a:p>
        </p:txBody>
      </p:sp>
    </p:spTree>
    <p:extLst>
      <p:ext uri="{BB962C8B-B14F-4D97-AF65-F5344CB8AC3E}">
        <p14:creationId xmlns:p14="http://schemas.microsoft.com/office/powerpoint/2010/main" val="1139955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772329B-F82D-4BE8-850B-A52AEC83C37A}"/>
              </a:ext>
            </a:extLst>
          </p:cNvPr>
          <p:cNvSpPr txBox="1"/>
          <p:nvPr/>
        </p:nvSpPr>
        <p:spPr>
          <a:xfrm>
            <a:off x="1741503" y="1385826"/>
            <a:ext cx="8708994" cy="4154984"/>
          </a:xfrm>
          <a:prstGeom prst="rect">
            <a:avLst/>
          </a:prstGeom>
          <a:noFill/>
        </p:spPr>
        <p:txBody>
          <a:bodyPr wrap="square" rtlCol="0">
            <a:spAutoFit/>
          </a:bodyPr>
          <a:lstStyle/>
          <a:p>
            <a:pPr marL="285750" indent="-285750">
              <a:buFont typeface="Arial" panose="020B0604020202020204" pitchFamily="34" charset="0"/>
              <a:buChar char="•"/>
            </a:pPr>
            <a:r>
              <a:rPr lang="en-US" sz="2400" dirty="0"/>
              <a:t>The tree has exactly n leaves numbered from 1 to n.</a:t>
            </a:r>
          </a:p>
          <a:p>
            <a:pPr marL="285750" indent="-285750">
              <a:buFont typeface="Arial" panose="020B0604020202020204" pitchFamily="34" charset="0"/>
              <a:buChar char="•"/>
            </a:pPr>
            <a:r>
              <a:rPr lang="en-US" sz="2400" dirty="0"/>
              <a:t>Each edge is labelled with a non-empty substring of S.</a:t>
            </a:r>
          </a:p>
          <a:p>
            <a:pPr marL="285750" indent="-285750">
              <a:buFont typeface="Arial" panose="020B0604020202020204" pitchFamily="34" charset="0"/>
              <a:buChar char="•"/>
            </a:pPr>
            <a:r>
              <a:rPr lang="en-US" sz="2400" dirty="0"/>
              <a:t>No two edges starting out of a node can have string-labels beginning with the same character.</a:t>
            </a:r>
          </a:p>
          <a:p>
            <a:pPr marL="285750" indent="-285750">
              <a:buFont typeface="Arial" panose="020B0604020202020204" pitchFamily="34" charset="0"/>
              <a:buChar char="•"/>
            </a:pPr>
            <a:r>
              <a:rPr lang="en-US" sz="2400" dirty="0"/>
              <a:t>The string obtained by concatenating all the string-labels found on the path from the root to leaf ‘</a:t>
            </a:r>
            <a:r>
              <a:rPr lang="en-US" sz="2400" dirty="0" err="1"/>
              <a:t>i</a:t>
            </a:r>
            <a:r>
              <a:rPr lang="en-US" sz="2400" dirty="0"/>
              <a:t>' spells out suffix S[</a:t>
            </a:r>
            <a:r>
              <a:rPr lang="en-US" sz="2400" dirty="0" err="1"/>
              <a:t>i</a:t>
            </a:r>
            <a:r>
              <a:rPr lang="en-US" sz="2400" dirty="0"/>
              <a:t>..n], for </a:t>
            </a:r>
            <a:r>
              <a:rPr lang="en-US" sz="2400" dirty="0" err="1"/>
              <a:t>i</a:t>
            </a:r>
            <a:r>
              <a:rPr lang="en-US" sz="2400" dirty="0"/>
              <a:t> from 1 to n.</a:t>
            </a:r>
          </a:p>
          <a:p>
            <a:pPr marL="285750" indent="-285750">
              <a:buFont typeface="Arial" panose="020B0604020202020204" pitchFamily="34" charset="0"/>
              <a:buChar char="•"/>
            </a:pPr>
            <a:r>
              <a:rPr lang="en-US" sz="2400" dirty="0"/>
              <a:t>Since such a tree does not exist for all strings, S </a:t>
            </a:r>
            <a:r>
              <a:rPr lang="en-US" altLang="en-US" sz="2400" dirty="0">
                <a:solidFill>
                  <a:srgbClr val="222222"/>
                </a:solidFill>
                <a:latin typeface="Arial" panose="020B0604020202020204" pitchFamily="34" charset="0"/>
                <a:cs typeface="Arial" panose="020B0604020202020204" pitchFamily="34" charset="0"/>
              </a:rPr>
              <a:t>is padded with a terminal symbol not seen in the string .T</a:t>
            </a:r>
            <a:r>
              <a:rPr lang="en-US" sz="2400" dirty="0"/>
              <a:t>his ensures that no suffix is a prefix of another, and that there will be n leaf nodes, one for each of the n </a:t>
            </a:r>
            <a:r>
              <a:rPr lang="en-IN" sz="2400" dirty="0"/>
              <a:t>suffixes of S. </a:t>
            </a:r>
            <a:endParaRPr lang="en-US" sz="2400" dirty="0"/>
          </a:p>
        </p:txBody>
      </p:sp>
      <p:sp>
        <p:nvSpPr>
          <p:cNvPr id="18" name="Rectangle 17">
            <a:extLst>
              <a:ext uri="{FF2B5EF4-FFF2-40B4-BE49-F238E27FC236}">
                <a16:creationId xmlns:a16="http://schemas.microsoft.com/office/drawing/2014/main" id="{5F15ABB2-B878-4B29-8F22-DA64F41C01DB}"/>
              </a:ext>
            </a:extLst>
          </p:cNvPr>
          <p:cNvSpPr>
            <a:spLocks noChangeArrowheads="1"/>
          </p:cNvSpPr>
          <p:nvPr/>
        </p:nvSpPr>
        <p:spPr bwMode="auto">
          <a:xfrm>
            <a:off x="-133165" y="-192360"/>
            <a:ext cx="588623" cy="38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22222"/>
                </a:solidFill>
                <a:effectLst/>
                <a:latin typeface="Arial" panose="020B0604020202020204" pitchFamily="34" charset="0"/>
                <a:cs typeface="Arial" panose="020B0604020202020204" pitchFamily="34" charset="0"/>
              </a:rPr>
              <a:t>  </a:t>
            </a:r>
            <a:r>
              <a:rPr kumimoji="0" lang="en-US" altLang="en-US" sz="1900" b="0" i="0" u="none" strike="noStrike" cap="none" normalizeH="0" baseline="0" dirty="0">
                <a:ln>
                  <a:noFill/>
                </a:ln>
                <a:solidFill>
                  <a:srgbClr val="222222"/>
                </a:solidFill>
                <a:effectLst/>
                <a:latin typeface="Arial" panose="020B0604020202020204" pitchFamily="34" charset="0"/>
                <a:cs typeface="Arial" panose="020B0604020202020204" pitchFamily="34" charset="0"/>
              </a:rPr>
              <a:t>    </a:t>
            </a:r>
            <a:r>
              <a:rPr kumimoji="0" lang="en-US" altLang="en-US" sz="1000" b="0" i="0" u="none" strike="noStrike" cap="none" normalizeH="0" baseline="0" dirty="0">
                <a:ln>
                  <a:noFill/>
                </a:ln>
                <a:solidFill>
                  <a:srgbClr val="222222"/>
                </a:solidFill>
                <a:effectLst/>
                <a:latin typeface="Arial" panose="020B0604020202020204" pitchFamily="34" charset="0"/>
                <a:cs typeface="Arial" panose="020B0604020202020204" pitchFamily="34" charset="0"/>
              </a:rPr>
              <a:t> </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9" name="AutoShape 18" descr="S">
            <a:extLst>
              <a:ext uri="{FF2B5EF4-FFF2-40B4-BE49-F238E27FC236}">
                <a16:creationId xmlns:a16="http://schemas.microsoft.com/office/drawing/2014/main" id="{4930A81C-3E60-4E92-AACE-602FA2DA1E00}"/>
              </a:ext>
            </a:extLst>
          </p:cNvPr>
          <p:cNvSpPr>
            <a:spLocks noChangeAspect="1" noChangeArrowheads="1"/>
          </p:cNvSpPr>
          <p:nvPr/>
        </p:nvSpPr>
        <p:spPr bwMode="auto">
          <a:xfrm>
            <a:off x="-6331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1" name="TextBox 20">
            <a:extLst>
              <a:ext uri="{FF2B5EF4-FFF2-40B4-BE49-F238E27FC236}">
                <a16:creationId xmlns:a16="http://schemas.microsoft.com/office/drawing/2014/main" id="{457BCC3E-1115-4233-B0CC-42F9BFF393A6}"/>
              </a:ext>
            </a:extLst>
          </p:cNvPr>
          <p:cNvSpPr txBox="1"/>
          <p:nvPr/>
        </p:nvSpPr>
        <p:spPr>
          <a:xfrm>
            <a:off x="3536271" y="466647"/>
            <a:ext cx="6406719" cy="523220"/>
          </a:xfrm>
          <a:prstGeom prst="rect">
            <a:avLst/>
          </a:prstGeom>
          <a:noFill/>
        </p:spPr>
        <p:txBody>
          <a:bodyPr wrap="square" rtlCol="0">
            <a:spAutoFit/>
          </a:bodyPr>
          <a:lstStyle/>
          <a:p>
            <a:r>
              <a:rPr lang="en-US" sz="2800" b="1" dirty="0"/>
              <a:t>Definition and key points</a:t>
            </a:r>
            <a:endParaRPr lang="en-IN" sz="2800" b="1" dirty="0"/>
          </a:p>
        </p:txBody>
      </p:sp>
    </p:spTree>
    <p:extLst>
      <p:ext uri="{BB962C8B-B14F-4D97-AF65-F5344CB8AC3E}">
        <p14:creationId xmlns:p14="http://schemas.microsoft.com/office/powerpoint/2010/main" val="3292190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9B7723-CDA0-49FC-B6E6-EC607524DA85}"/>
              </a:ext>
            </a:extLst>
          </p:cNvPr>
          <p:cNvSpPr txBox="1"/>
          <p:nvPr/>
        </p:nvSpPr>
        <p:spPr>
          <a:xfrm>
            <a:off x="807868" y="541538"/>
            <a:ext cx="10653204" cy="12557284"/>
          </a:xfrm>
          <a:prstGeom prst="rect">
            <a:avLst/>
          </a:prstGeom>
          <a:noFill/>
        </p:spPr>
        <p:txBody>
          <a:bodyPr wrap="square" rtlCol="0">
            <a:spAutoFit/>
          </a:bodyPr>
          <a:lstStyle/>
          <a:p>
            <a:r>
              <a:rPr lang="en-US" b="1" dirty="0"/>
              <a:t>                                                </a:t>
            </a:r>
            <a:r>
              <a:rPr lang="en-US" sz="2800" b="1" dirty="0"/>
              <a:t>Basics about Ukkonen’s algorithm</a:t>
            </a:r>
          </a:p>
          <a:p>
            <a:endParaRPr lang="en-US" sz="2400" b="1" dirty="0"/>
          </a:p>
          <a:p>
            <a:r>
              <a:rPr lang="en-US" sz="2400" b="1" u="sng" dirty="0"/>
              <a:t>Suffix links:-</a:t>
            </a:r>
          </a:p>
          <a:p>
            <a:r>
              <a:rPr lang="en-US" sz="2400" dirty="0"/>
              <a:t>For every internal node v, with path tα( where t is single character and </a:t>
            </a:r>
            <a:r>
              <a:rPr lang="el-GR" sz="2400" dirty="0"/>
              <a:t>α</a:t>
            </a:r>
            <a:r>
              <a:rPr lang="en-US" sz="2400" dirty="0"/>
              <a:t> is zero or more character strings) there is another internal node sv with α which is suffix link of v(If α is NULL, suffix link is root).</a:t>
            </a:r>
          </a:p>
          <a:p>
            <a:endParaRPr lang="en-US" sz="2400" dirty="0"/>
          </a:p>
          <a:p>
            <a:r>
              <a:rPr lang="en-US" sz="2400" b="1" u="sng" dirty="0"/>
              <a:t>WHY Suffix Link is important?</a:t>
            </a:r>
          </a:p>
          <a:p>
            <a:r>
              <a:rPr lang="en-US" sz="2400" dirty="0"/>
              <a:t>-&gt; Because it helps us to traverse between the nodes quickly which will help us improve our runtime.</a:t>
            </a:r>
          </a:p>
          <a:p>
            <a:endParaRPr lang="en-US" sz="2400" dirty="0"/>
          </a:p>
          <a:p>
            <a:r>
              <a:rPr lang="en-US" sz="2400" b="1" u="sng" dirty="0"/>
              <a:t>HOW do we create suffix link?</a:t>
            </a:r>
          </a:p>
          <a:p>
            <a:r>
              <a:rPr lang="en-US" sz="2400" dirty="0"/>
              <a:t>-&gt;When a new internal node is created during an extension of phase and a new internal node is created during next extension of same phase , then that new internal node will be the suffix link of older internal node.</a:t>
            </a:r>
          </a:p>
          <a:p>
            <a:endParaRPr lang="en-US" sz="2400" dirty="0"/>
          </a:p>
          <a:p>
            <a:endParaRPr lang="en-US" sz="2400" dirty="0"/>
          </a:p>
          <a:p>
            <a:endParaRPr lang="en-US" sz="2800" dirty="0"/>
          </a:p>
          <a:p>
            <a:endParaRPr lang="en-US" sz="2800"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p:txBody>
      </p:sp>
    </p:spTree>
    <p:extLst>
      <p:ext uri="{BB962C8B-B14F-4D97-AF65-F5344CB8AC3E}">
        <p14:creationId xmlns:p14="http://schemas.microsoft.com/office/powerpoint/2010/main" val="429687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F2A7B8-917D-4466-8B08-7EF01C58CF09}"/>
              </a:ext>
            </a:extLst>
          </p:cNvPr>
          <p:cNvSpPr txBox="1"/>
          <p:nvPr/>
        </p:nvSpPr>
        <p:spPr>
          <a:xfrm>
            <a:off x="443883" y="319596"/>
            <a:ext cx="11203620" cy="6370975"/>
          </a:xfrm>
          <a:prstGeom prst="rect">
            <a:avLst/>
          </a:prstGeom>
          <a:noFill/>
        </p:spPr>
        <p:txBody>
          <a:bodyPr wrap="square" rtlCol="0">
            <a:spAutoFit/>
          </a:bodyPr>
          <a:lstStyle/>
          <a:p>
            <a:r>
              <a:rPr lang="en-US" sz="4000" b="1" dirty="0"/>
              <a:t>                                TRICKS USED</a:t>
            </a:r>
          </a:p>
          <a:p>
            <a:endParaRPr lang="en-US" sz="2400" dirty="0"/>
          </a:p>
          <a:p>
            <a:r>
              <a:rPr lang="en-US" sz="2400" b="1" u="sng" dirty="0"/>
              <a:t>-&gt;SKIP/COUNT:</a:t>
            </a:r>
          </a:p>
          <a:p>
            <a:r>
              <a:rPr lang="en-US" sz="2400" dirty="0"/>
              <a:t>      </a:t>
            </a:r>
            <a:r>
              <a:rPr lang="en-US" sz="2400" b="1" dirty="0"/>
              <a:t>EDGE LABEL COMPRESSION:-</a:t>
            </a:r>
          </a:p>
          <a:p>
            <a:r>
              <a:rPr lang="en-US" sz="2400" dirty="0"/>
              <a:t>           Instead of storing actual characters on edge , we are storing range indexes in input array.</a:t>
            </a:r>
          </a:p>
          <a:p>
            <a:endParaRPr lang="en-US" sz="2400" dirty="0"/>
          </a:p>
          <a:p>
            <a:r>
              <a:rPr lang="en-US" sz="2400" b="1" u="sng" dirty="0"/>
              <a:t>-&gt;RULE 3 EXTENSION IS A SHOWSTOPPER</a:t>
            </a:r>
          </a:p>
          <a:p>
            <a:r>
              <a:rPr lang="en-US" sz="2400" dirty="0"/>
              <a:t>       When a suffix already occur in tree then that’s when rule 3 extension happens i.e. stop the current phase and start the next phase.</a:t>
            </a:r>
          </a:p>
          <a:p>
            <a:endParaRPr lang="en-US" sz="2400" dirty="0"/>
          </a:p>
          <a:p>
            <a:r>
              <a:rPr lang="en-US" sz="2400" b="1" u="sng" dirty="0"/>
              <a:t>-&gt; GLOBAL END FOR THE LEAVES</a:t>
            </a:r>
          </a:p>
          <a:p>
            <a:r>
              <a:rPr lang="en-US" sz="2400" dirty="0"/>
              <a:t>      We maintain end pointer for globally incrementing leaves.</a:t>
            </a:r>
          </a:p>
          <a:p>
            <a:endParaRPr lang="en-US" sz="4000" b="1" dirty="0"/>
          </a:p>
          <a:p>
            <a:endParaRPr lang="en-US" sz="4000" b="1" dirty="0"/>
          </a:p>
        </p:txBody>
      </p:sp>
    </p:spTree>
    <p:extLst>
      <p:ext uri="{BB962C8B-B14F-4D97-AF65-F5344CB8AC3E}">
        <p14:creationId xmlns:p14="http://schemas.microsoft.com/office/powerpoint/2010/main" val="1923866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A211DA-CF0D-4915-A17C-F50AB4C5331D}"/>
              </a:ext>
            </a:extLst>
          </p:cNvPr>
          <p:cNvSpPr txBox="1"/>
          <p:nvPr/>
        </p:nvSpPr>
        <p:spPr>
          <a:xfrm>
            <a:off x="701336" y="656948"/>
            <a:ext cx="10839635" cy="5355312"/>
          </a:xfrm>
          <a:prstGeom prst="rect">
            <a:avLst/>
          </a:prstGeom>
          <a:noFill/>
        </p:spPr>
        <p:txBody>
          <a:bodyPr wrap="square" rtlCol="0">
            <a:spAutoFit/>
          </a:bodyPr>
          <a:lstStyle/>
          <a:p>
            <a:pPr marL="342900" indent="-342900">
              <a:buFont typeface="Arial" panose="020B0604020202020204" pitchFamily="34" charset="0"/>
              <a:buChar char="•"/>
            </a:pPr>
            <a:endParaRPr lang="en-US" dirty="0"/>
          </a:p>
          <a:p>
            <a:r>
              <a:rPr lang="en-US" b="1" dirty="0"/>
              <a:t>                                                                  </a:t>
            </a:r>
            <a:r>
              <a:rPr lang="en-US" sz="3200" b="1" dirty="0"/>
              <a:t>UKKONEN Algorithm</a:t>
            </a:r>
            <a:endParaRPr lang="en-IN" sz="3200" b="1" dirty="0"/>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sz="2000" dirty="0"/>
              <a:t>The naive implementation for generating a suffix tree going forward requires </a:t>
            </a:r>
            <a:r>
              <a:rPr lang="en-US" sz="2000" i="1" dirty="0"/>
              <a:t>O</a:t>
            </a:r>
            <a:r>
              <a:rPr lang="en-US" sz="2000" dirty="0"/>
              <a:t>(</a:t>
            </a:r>
            <a:r>
              <a:rPr lang="en-US" sz="2000" i="1" dirty="0"/>
              <a:t>n</a:t>
            </a:r>
            <a:r>
              <a:rPr lang="en-US" sz="2000" baseline="30000" dirty="0"/>
              <a:t>2</a:t>
            </a:r>
            <a:r>
              <a:rPr lang="en-US" sz="2000" dirty="0"/>
              <a:t>) or even </a:t>
            </a:r>
            <a:r>
              <a:rPr lang="en-US" sz="2000" i="1" dirty="0"/>
              <a:t>O</a:t>
            </a:r>
            <a:r>
              <a:rPr lang="en-US" sz="2000" dirty="0"/>
              <a:t>(</a:t>
            </a:r>
            <a:r>
              <a:rPr lang="en-US" sz="2000" i="1" dirty="0"/>
              <a:t>n</a:t>
            </a:r>
            <a:r>
              <a:rPr lang="en-US" sz="2000" baseline="30000" dirty="0"/>
              <a:t>3</a:t>
            </a:r>
            <a:r>
              <a:rPr lang="en-US" sz="2000" dirty="0"/>
              <a:t>) time complexity in bigO notation, where </a:t>
            </a:r>
            <a:r>
              <a:rPr lang="en-US" sz="2000" i="1" dirty="0"/>
              <a:t>n</a:t>
            </a:r>
            <a:r>
              <a:rPr lang="en-US" sz="2000" dirty="0"/>
              <a:t> is the length of the string. By exploiting a number of algorithmic techniques, Ukkonen reduced this to </a:t>
            </a:r>
            <a:r>
              <a:rPr lang="en-US" sz="2000" i="1" dirty="0"/>
              <a:t>O</a:t>
            </a:r>
            <a:r>
              <a:rPr lang="en-US" sz="2000" dirty="0"/>
              <a:t>(</a:t>
            </a:r>
            <a:r>
              <a:rPr lang="en-US" sz="2000" i="1" dirty="0"/>
              <a:t>n</a:t>
            </a:r>
            <a:r>
              <a:rPr lang="en-US" sz="2000" dirty="0"/>
              <a:t>) (linear) time, for constant-size alphabets, and </a:t>
            </a:r>
            <a:r>
              <a:rPr lang="en-US" sz="2000" i="1" dirty="0"/>
              <a:t>O</a:t>
            </a:r>
            <a:r>
              <a:rPr lang="en-US" sz="2000" dirty="0"/>
              <a:t>(</a:t>
            </a:r>
            <a:r>
              <a:rPr lang="en-US" sz="2000" i="1" dirty="0"/>
              <a:t>n</a:t>
            </a:r>
            <a:r>
              <a:rPr lang="en-US" sz="2000" dirty="0"/>
              <a:t> log </a:t>
            </a:r>
            <a:r>
              <a:rPr lang="en-US" sz="2000" i="1" dirty="0"/>
              <a:t>n</a:t>
            </a:r>
            <a:r>
              <a:rPr lang="en-US" sz="2000" dirty="0"/>
              <a:t>) in general, matching the runtime performance of the earlier two algorithms.</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algorithm begins with an implicit suffix tree containing the first character of the string. Then it steps through the string adding successive characters until the tree is complete. This order addition of characters gives Ukkonen's algorithm its "on-line" property. The original algorithm presented by Peter Weiner proceeded backward from the last character to the first one from the shortest to the longest suffix . A simpler algorithm was found by Edward M.McCreight, going from the longest to the shortest suffix.</a:t>
            </a:r>
            <a:endParaRPr lang="en-IN" sz="2000" dirty="0"/>
          </a:p>
          <a:p>
            <a:endParaRPr lang="en-IN" dirty="0"/>
          </a:p>
        </p:txBody>
      </p:sp>
    </p:spTree>
    <p:extLst>
      <p:ext uri="{BB962C8B-B14F-4D97-AF65-F5344CB8AC3E}">
        <p14:creationId xmlns:p14="http://schemas.microsoft.com/office/powerpoint/2010/main" val="3970463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12BA8C-21D4-404A-85D2-191C03D88B21}"/>
              </a:ext>
            </a:extLst>
          </p:cNvPr>
          <p:cNvSpPr txBox="1"/>
          <p:nvPr/>
        </p:nvSpPr>
        <p:spPr>
          <a:xfrm>
            <a:off x="896645" y="337351"/>
            <a:ext cx="10626571" cy="6186309"/>
          </a:xfrm>
          <a:prstGeom prst="rect">
            <a:avLst/>
          </a:prstGeom>
          <a:noFill/>
        </p:spPr>
        <p:txBody>
          <a:bodyPr wrap="square" rtlCol="0">
            <a:spAutoFit/>
          </a:bodyPr>
          <a:lstStyle/>
          <a:p>
            <a:pPr fontAlgn="base"/>
            <a:r>
              <a:rPr lang="en-US" sz="2000" b="1" dirty="0"/>
              <a:t>There are 3 extension rules</a:t>
            </a:r>
            <a:r>
              <a:rPr lang="en-US" sz="2000" dirty="0"/>
              <a:t>:-</a:t>
            </a:r>
            <a:endParaRPr lang="en-US" sz="2000" b="1" dirty="0"/>
          </a:p>
          <a:p>
            <a:pPr fontAlgn="base"/>
            <a:endParaRPr lang="en-US" b="1" dirty="0"/>
          </a:p>
          <a:p>
            <a:pPr fontAlgn="base"/>
            <a:r>
              <a:rPr lang="en-US" b="1" dirty="0"/>
              <a:t>Rule 1</a:t>
            </a:r>
            <a:r>
              <a:rPr lang="en-US" dirty="0"/>
              <a:t>: If the path from the root labelled S[j..</a:t>
            </a:r>
            <a:r>
              <a:rPr lang="en-US" dirty="0" err="1"/>
              <a:t>i</a:t>
            </a:r>
            <a:r>
              <a:rPr lang="en-US" dirty="0"/>
              <a:t>] ends at leaf edge (i.e. S[</a:t>
            </a:r>
            <a:r>
              <a:rPr lang="en-US" dirty="0" err="1"/>
              <a:t>i</a:t>
            </a:r>
            <a:r>
              <a:rPr lang="en-US" dirty="0"/>
              <a:t>] is last character on leaf edge) then character S[i+1] is just added to the end of the label on that leaf edge.</a:t>
            </a:r>
          </a:p>
          <a:p>
            <a:pPr fontAlgn="base"/>
            <a:r>
              <a:rPr lang="en-US" b="1" dirty="0"/>
              <a:t>Rule 2</a:t>
            </a:r>
            <a:r>
              <a:rPr lang="en-US" dirty="0"/>
              <a:t>: If the path from the root labelled S[j..</a:t>
            </a:r>
            <a:r>
              <a:rPr lang="en-US" dirty="0" err="1"/>
              <a:t>i</a:t>
            </a:r>
            <a:r>
              <a:rPr lang="en-US" dirty="0"/>
              <a:t>] ends at non-leaf edge (i.e. there are more characters after S[</a:t>
            </a:r>
            <a:r>
              <a:rPr lang="en-US" dirty="0" err="1"/>
              <a:t>i</a:t>
            </a:r>
            <a:r>
              <a:rPr lang="en-US" dirty="0"/>
              <a:t>] on path) and next character is not s[i+1], then a new leaf edge with label s[i+1] and number j is created starting from character S[i+1].</a:t>
            </a:r>
            <a:br>
              <a:rPr lang="en-US" dirty="0"/>
            </a:br>
            <a:r>
              <a:rPr lang="en-US" dirty="0"/>
              <a:t>A new internal node will also be created if s[1..i] ends inside (in-between) a non-leaf edge.</a:t>
            </a:r>
          </a:p>
          <a:p>
            <a:pPr fontAlgn="base"/>
            <a:r>
              <a:rPr lang="en-US" b="1" dirty="0"/>
              <a:t>Rule 3</a:t>
            </a:r>
            <a:r>
              <a:rPr lang="en-US" dirty="0"/>
              <a:t>: If the path from the root labelled S[j..</a:t>
            </a:r>
            <a:r>
              <a:rPr lang="en-US" dirty="0" err="1"/>
              <a:t>i</a:t>
            </a:r>
            <a:r>
              <a:rPr lang="en-US" dirty="0"/>
              <a:t>] ends at non-leaf edge (i.e. there are more characters after S[</a:t>
            </a:r>
            <a:r>
              <a:rPr lang="en-US" dirty="0" err="1"/>
              <a:t>i</a:t>
            </a:r>
            <a:r>
              <a:rPr lang="en-US" dirty="0"/>
              <a:t>] on path) and next character is s[i+1] (already in tree), do nothing.</a:t>
            </a:r>
          </a:p>
          <a:p>
            <a:pPr fontAlgn="base"/>
            <a:endParaRPr lang="en-US" dirty="0"/>
          </a:p>
          <a:p>
            <a:pPr fontAlgn="base"/>
            <a:r>
              <a:rPr lang="en-US" b="1" dirty="0"/>
              <a:t> Ukkonen’s algorithm</a:t>
            </a:r>
            <a:br>
              <a:rPr lang="en-US" dirty="0"/>
            </a:br>
            <a:r>
              <a:rPr lang="en-US" dirty="0"/>
              <a:t>Construct tree T</a:t>
            </a:r>
            <a:r>
              <a:rPr lang="en-US" baseline="-25000" dirty="0"/>
              <a:t>1</a:t>
            </a:r>
            <a:br>
              <a:rPr lang="en-US" dirty="0"/>
            </a:br>
            <a:r>
              <a:rPr lang="en-US" dirty="0"/>
              <a:t>For </a:t>
            </a:r>
            <a:r>
              <a:rPr lang="en-US" dirty="0" err="1"/>
              <a:t>i</a:t>
            </a:r>
            <a:r>
              <a:rPr lang="en-US" dirty="0"/>
              <a:t> from 1 to m-1 do</a:t>
            </a:r>
            <a:br>
              <a:rPr lang="en-US" dirty="0"/>
            </a:br>
            <a:r>
              <a:rPr lang="en-US" dirty="0"/>
              <a:t>begin {phase i+1}</a:t>
            </a:r>
            <a:br>
              <a:rPr lang="en-US" dirty="0"/>
            </a:br>
            <a:r>
              <a:rPr lang="en-US" dirty="0"/>
              <a:t>          For j from 1 to i+1</a:t>
            </a:r>
            <a:br>
              <a:rPr lang="en-US" dirty="0"/>
            </a:br>
            <a:r>
              <a:rPr lang="en-US" dirty="0"/>
              <a:t>                    begin {extension j}</a:t>
            </a:r>
            <a:br>
              <a:rPr lang="en-US" dirty="0"/>
            </a:br>
            <a:r>
              <a:rPr lang="en-US" dirty="0"/>
              <a:t>                    Find the end of the path from the root labelled S[j..</a:t>
            </a:r>
            <a:r>
              <a:rPr lang="en-US" dirty="0" err="1"/>
              <a:t>i</a:t>
            </a:r>
            <a:r>
              <a:rPr lang="en-US" dirty="0"/>
              <a:t>] in the current tree.</a:t>
            </a:r>
            <a:br>
              <a:rPr lang="en-US" dirty="0"/>
            </a:br>
            <a:r>
              <a:rPr lang="en-US" dirty="0"/>
              <a:t>                    Extend that path by adding character S[i+l] if it is not there already</a:t>
            </a:r>
            <a:br>
              <a:rPr lang="en-US" dirty="0"/>
            </a:br>
            <a:r>
              <a:rPr lang="en-US" dirty="0"/>
              <a:t>          end;</a:t>
            </a:r>
            <a:br>
              <a:rPr lang="en-US" dirty="0"/>
            </a:br>
            <a:r>
              <a:rPr lang="en-US" dirty="0"/>
              <a:t>end;</a:t>
            </a:r>
          </a:p>
          <a:p>
            <a:endParaRPr lang="en-IN" dirty="0"/>
          </a:p>
        </p:txBody>
      </p:sp>
    </p:spTree>
    <p:extLst>
      <p:ext uri="{BB962C8B-B14F-4D97-AF65-F5344CB8AC3E}">
        <p14:creationId xmlns:p14="http://schemas.microsoft.com/office/powerpoint/2010/main" val="39681614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461</TotalTime>
  <Words>908</Words>
  <Application>Microsoft Office PowerPoint</Application>
  <PresentationFormat>Widescreen</PresentationFormat>
  <Paragraphs>115</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     SUFFIX TREE - O(n)</vt:lpstr>
      <vt:lpstr>                      SUFFIX TREE - 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SUFFIX TREE - O(n)</dc:title>
  <dc:creator>ashishkempwad1997@outlook.com</dc:creator>
  <cp:lastModifiedBy> </cp:lastModifiedBy>
  <cp:revision>33</cp:revision>
  <dcterms:created xsi:type="dcterms:W3CDTF">2019-09-12T02:31:47Z</dcterms:created>
  <dcterms:modified xsi:type="dcterms:W3CDTF">2019-11-04T09:33:46Z</dcterms:modified>
</cp:coreProperties>
</file>

<file path=docProps/thumbnail.jpeg>
</file>